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7" r:id="rId2"/>
    <p:sldId id="268"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ko-KR" altLang="en-US"/>
              <a:t>마스터 제목 스타일 편집</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ko-KR" altLang="en-US"/>
              <a:t>마스터 제목 스타일 편집</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96DFF08F-DC6B-4601-B491-B0F83F6DD2DA}" type="datetimeFigureOut">
              <a:rPr lang="en-US" dirty="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1097280" y="2582335"/>
            <a:ext cx="4937760" cy="328676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6217920" y="2582334"/>
            <a:ext cx="4937760" cy="328676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3/23/2020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ko-KR" altLang="en-US"/>
              <a:t>마스터 제목 스타일 편집</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 편집</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3/23/2020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96DFF08F-DC6B-4601-B491-B0F83F6DD2DA}" type="datetimeFigureOut">
              <a:rPr lang="en-US" dirty="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3/23/2020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1"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1"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992608E2-D358-4EBA-8847-0234A7A3E9A8}"/>
              </a:ext>
            </a:extLst>
          </p:cNvPr>
          <p:cNvSpPr>
            <a:spLocks noGrp="1"/>
          </p:cNvSpPr>
          <p:nvPr>
            <p:ph type="title"/>
          </p:nvPr>
        </p:nvSpPr>
        <p:spPr/>
        <p:txBody>
          <a:bodyPr/>
          <a:lstStyle/>
          <a:p>
            <a:r>
              <a:rPr lang="en-US" altLang="ko-KR" dirty="0"/>
              <a:t>Conclusion</a:t>
            </a:r>
            <a:endParaRPr lang="ko-KR" altLang="en-US" dirty="0"/>
          </a:p>
        </p:txBody>
      </p:sp>
      <p:sp>
        <p:nvSpPr>
          <p:cNvPr id="3" name="내용 개체 틀 2">
            <a:extLst>
              <a:ext uri="{FF2B5EF4-FFF2-40B4-BE49-F238E27FC236}">
                <a16:creationId xmlns:a16="http://schemas.microsoft.com/office/drawing/2014/main" xmlns="" id="{DBE9D2C5-B2B2-4BC9-A771-AEBFC880146F}"/>
              </a:ext>
            </a:extLst>
          </p:cNvPr>
          <p:cNvSpPr>
            <a:spLocks noGrp="1"/>
          </p:cNvSpPr>
          <p:nvPr>
            <p:ph idx="1"/>
          </p:nvPr>
        </p:nvSpPr>
        <p:spPr>
          <a:xfrm>
            <a:off x="1097280" y="1737360"/>
            <a:ext cx="10058400" cy="4131734"/>
          </a:xfrm>
        </p:spPr>
        <p:txBody>
          <a:bodyPr>
            <a:normAutofit/>
          </a:bodyPr>
          <a:lstStyle/>
          <a:p>
            <a:pPr>
              <a:buFont typeface="Wingdings" panose="05000000000000000000" pitchFamily="2" charset="2"/>
              <a:buChar char="l"/>
            </a:pPr>
            <a:r>
              <a:rPr lang="en-US" altLang="ko-KR" dirty="0"/>
              <a:t>presents us with a new and at least somewhat stable situation— one that gives a sense of closure because the conflict or conflicts have been resolved, if only temporarily and not necessarily in the way we or the characters had expected.</a:t>
            </a:r>
          </a:p>
          <a:p>
            <a:pPr>
              <a:buFont typeface="Wingdings" panose="05000000000000000000" pitchFamily="2" charset="2"/>
              <a:buChar char="l"/>
            </a:pPr>
            <a:r>
              <a:rPr lang="en-US" altLang="ko-KR" dirty="0"/>
              <a:t>Many plots instead end with a situation that outwardly looks almost identical to the one with which they began. But thanks to all that has happened between the story’s beginning and its end, the final “steady state” at which the characters arrive can never be exactly the same as the one in which they started. A key question to ask at the end of a work of fiction is precisely why, as well as how, things are different.</a:t>
            </a:r>
          </a:p>
          <a:p>
            <a:pPr>
              <a:buFont typeface="Wingdings" panose="05000000000000000000" pitchFamily="2" charset="2"/>
              <a:buChar char="l"/>
            </a:pPr>
            <a:r>
              <a:rPr lang="en-US" altLang="ko-KR" dirty="0"/>
              <a:t>May include an epilogue tying up loose ends left dangling in the conclusion proper, updating us on what has happened to the characters since their conflicts were resolved, and/or providing some sort of commentary on the story’s larger significance.</a:t>
            </a:r>
          </a:p>
          <a:p>
            <a:pPr>
              <a:buFont typeface="Wingdings" panose="05000000000000000000" pitchFamily="2" charset="2"/>
              <a:buChar char="l"/>
            </a:pPr>
            <a:r>
              <a:rPr lang="en-US" altLang="ko-KR" dirty="0"/>
              <a:t>Can be called Dénouement, but different in its application from a work to a work.</a:t>
            </a:r>
            <a:endParaRPr lang="ko-KR" altLang="en-US" dirty="0"/>
          </a:p>
        </p:txBody>
      </p:sp>
      <p:pic>
        <p:nvPicPr>
          <p:cNvPr id="4" name="오디오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2022810"/>
      </p:ext>
    </p:extLst>
  </p:cSld>
  <p:clrMapOvr>
    <a:masterClrMapping/>
  </p:clrMapOvr>
  <mc:AlternateContent xmlns:mc="http://schemas.openxmlformats.org/markup-compatibility/2006">
    <mc:Choice xmlns:p14="http://schemas.microsoft.com/office/powerpoint/2010/main" Requires="p14">
      <p:transition spd="slow" p14:dur="2000" advTm="96639"/>
    </mc:Choice>
    <mc:Fallback>
      <p:transition spd="slow" advTm="966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93377595-ECA4-4EF0-9D3A-7E45ECCE784B}"/>
              </a:ext>
            </a:extLst>
          </p:cNvPr>
          <p:cNvSpPr>
            <a:spLocks noGrp="1"/>
          </p:cNvSpPr>
          <p:nvPr>
            <p:ph type="title"/>
          </p:nvPr>
        </p:nvSpPr>
        <p:spPr/>
        <p:txBody>
          <a:bodyPr/>
          <a:lstStyle/>
          <a:p>
            <a:r>
              <a:rPr lang="en-US" altLang="ko-KR" dirty="0"/>
              <a:t>Common Plot Types</a:t>
            </a:r>
            <a:endParaRPr lang="ko-KR" altLang="en-US" dirty="0"/>
          </a:p>
        </p:txBody>
      </p:sp>
      <p:sp>
        <p:nvSpPr>
          <p:cNvPr id="3" name="내용 개체 틀 2">
            <a:extLst>
              <a:ext uri="{FF2B5EF4-FFF2-40B4-BE49-F238E27FC236}">
                <a16:creationId xmlns:a16="http://schemas.microsoft.com/office/drawing/2014/main" xmlns="" id="{C08CBCB4-C4C1-49F9-8507-B86AD88BF9F7}"/>
              </a:ext>
            </a:extLst>
          </p:cNvPr>
          <p:cNvSpPr>
            <a:spLocks noGrp="1"/>
          </p:cNvSpPr>
          <p:nvPr>
            <p:ph idx="1"/>
          </p:nvPr>
        </p:nvSpPr>
        <p:spPr/>
        <p:txBody>
          <a:bodyPr/>
          <a:lstStyle/>
          <a:p>
            <a:pPr>
              <a:buFont typeface="Wingdings" panose="05000000000000000000" pitchFamily="2" charset="2"/>
              <a:buChar char="l"/>
            </a:pPr>
            <a:r>
              <a:rPr lang="en-US" altLang="ko-KR" dirty="0"/>
              <a:t>involve </a:t>
            </a:r>
            <a:r>
              <a:rPr lang="en-US" altLang="ko-KR" dirty="0">
                <a:solidFill>
                  <a:srgbClr val="FF0000"/>
                </a:solidFill>
              </a:rPr>
              <a:t>a quest</a:t>
            </a:r>
            <a:r>
              <a:rPr lang="en-US" altLang="ko-KR" dirty="0"/>
              <a:t>— a character or characters’ journey to find something or someone that seems, at least at first, of tremendous material or spiritual value. Traditionally, that requires a literal journey, the challenge being not only to find and acquire then object but also to return home with it.</a:t>
            </a:r>
          </a:p>
          <a:p>
            <a:pPr>
              <a:buFont typeface="Wingdings" panose="05000000000000000000" pitchFamily="2" charset="2"/>
              <a:buChar char="l"/>
            </a:pPr>
            <a:r>
              <a:rPr lang="en-US" altLang="ko-KR" dirty="0"/>
              <a:t>a convention of </a:t>
            </a:r>
            <a:r>
              <a:rPr lang="en-US" altLang="ko-KR" dirty="0">
                <a:solidFill>
                  <a:srgbClr val="FF0000"/>
                </a:solidFill>
              </a:rPr>
              <a:t>chivalric romance and epic</a:t>
            </a:r>
            <a:r>
              <a:rPr lang="en-US" altLang="ko-KR" dirty="0"/>
              <a:t>, in which the questing heroes are often men of high rank sent on their quests by someone with even greater power— a god, a wizard, a prophet, a king.</a:t>
            </a:r>
          </a:p>
          <a:p>
            <a:pPr>
              <a:buFont typeface="Wingdings" panose="05000000000000000000" pitchFamily="2" charset="2"/>
              <a:buChar char="l"/>
            </a:pPr>
            <a:r>
              <a:rPr lang="en-US" altLang="ko-KR" dirty="0"/>
              <a:t>Tragic plots, on the one hand, trace a downward movement centering on a character’s fall from fortune into misfortune and isolation; they end unhappily, often with death. </a:t>
            </a:r>
          </a:p>
          <a:p>
            <a:pPr>
              <a:buFont typeface="Wingdings" panose="05000000000000000000" pitchFamily="2" charset="2"/>
              <a:buChar char="l"/>
            </a:pPr>
            <a:r>
              <a:rPr lang="en-US" altLang="ko-KR" dirty="0"/>
              <a:t>Comedic plots, on the other hand, tend to end happily, often with marriage or some other act of social integration and celebration.</a:t>
            </a:r>
            <a:endParaRPr lang="ko-KR" altLang="en-US" dirty="0"/>
          </a:p>
        </p:txBody>
      </p:sp>
      <p:pic>
        <p:nvPicPr>
          <p:cNvPr id="4" name="오디오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01369916"/>
      </p:ext>
    </p:extLst>
  </p:cSld>
  <p:clrMapOvr>
    <a:masterClrMapping/>
  </p:clrMapOvr>
  <mc:AlternateContent xmlns:mc="http://schemas.openxmlformats.org/markup-compatibility/2006">
    <mc:Choice xmlns:p14="http://schemas.microsoft.com/office/powerpoint/2010/main" Requires="p14">
      <p:transition spd="slow" p14:dur="2000" advTm="404595"/>
    </mc:Choice>
    <mc:Fallback>
      <p:transition spd="slow" advTm="4045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추억">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889</TotalTime>
  <Words>350</Words>
  <Application>Microsoft Office PowerPoint</Application>
  <PresentationFormat>와이드스크린</PresentationFormat>
  <Paragraphs>10</Paragraphs>
  <Slides>2</Slides>
  <Notes>0</Notes>
  <HiddenSlides>0</HiddenSlides>
  <MMClips>2</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vt:i4>
      </vt:variant>
    </vt:vector>
  </HeadingPairs>
  <TitlesOfParts>
    <vt:vector size="7" baseType="lpstr">
      <vt:lpstr>맑은 고딕</vt:lpstr>
      <vt:lpstr>Calibri</vt:lpstr>
      <vt:lpstr>Calibri Light</vt:lpstr>
      <vt:lpstr>Wingdings</vt:lpstr>
      <vt:lpstr>추억</vt:lpstr>
      <vt:lpstr>Conclusion</vt:lpstr>
      <vt:lpstr>Common Plot Types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Plot?</dc:title>
  <dc:creator>u</dc:creator>
  <cp:lastModifiedBy>u</cp:lastModifiedBy>
  <cp:revision>25</cp:revision>
  <dcterms:created xsi:type="dcterms:W3CDTF">2020-03-20T07:05:23Z</dcterms:created>
  <dcterms:modified xsi:type="dcterms:W3CDTF">2020-03-23T14:02:15Z</dcterms:modified>
</cp:coreProperties>
</file>